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customXml/item2.xml" ContentType="application/xml"/>
  <Override PartName="/customXml/itemProps2.xml" ContentType="application/vnd.openxmlformats-officedocument.customXmlProperties+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3.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media/image1.png" ContentType="image/png"/>
  <Override PartName="/ppt/media/image2.jpeg" ContentType="image/jpeg"/>
  <Override PartName="/ppt/media/image12.png" ContentType="image/png"/>
  <Override PartName="/ppt/media/image7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6.png" ContentType="image/png"/>
  <Override PartName="/ppt/media/image11.png" ContentType="image/png"/>
  <Override PartName="/ppt/media/image8.png" ContentType="image/png"/>
  <Override PartName="/ppt/media/image13.png" ContentType="image/png"/>
  <Override PartName="/ppt/media/image9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16204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1172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331200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516204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1172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42E70F34-2397-4DC8-86FF-AB2B14EF687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BEBC12F-7C25-4FFC-9808-4E2059F7F2A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0CB5DF48-DB30-4144-9C7E-37C79D9C9C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B1798FAB-155F-432F-8091-25AE1545985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4C045992-D88C-429C-AA64-C9A3EDF8BF7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CB1D0BEB-9A66-40F3-B2F8-2142342C997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53CB5D8-A7F6-43D6-9093-4C2189F4BB4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3B4654E-651B-48C8-9A3D-FAF735A2B1D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C6D8EDF8-F803-4023-A4F1-5AD5DCCA7FC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0039C333-7A90-4226-86EA-A19BF46451E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EDE9DF91-FD19-43DA-B9B2-84EEE516093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516204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701172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331200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516204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701172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0832939F-25B4-4749-A9AB-62999DCFBB7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516204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7011720" y="18000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331200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/>
          </p:nvPr>
        </p:nvSpPr>
        <p:spPr>
          <a:xfrm>
            <a:off x="516204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/>
          </p:nvPr>
        </p:nvSpPr>
        <p:spPr>
          <a:xfrm>
            <a:off x="7011720" y="367920"/>
            <a:ext cx="176148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6000"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116040" y="36792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312000" y="367920"/>
            <a:ext cx="5471640" cy="1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4" descr=""/>
          <p:cNvPicPr/>
          <p:nvPr/>
        </p:nvPicPr>
        <p:blipFill>
          <a:blip r:embed="rId2"/>
          <a:stretch/>
        </p:blipFill>
        <p:spPr>
          <a:xfrm>
            <a:off x="107640" y="78480"/>
            <a:ext cx="1090800" cy="89568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100" spc="-1" strike="noStrike">
                <a:solidFill>
                  <a:srgbClr val="000000">
                    <a:alpha val="0"/>
                  </a:srgbClr>
                </a:solidFill>
                <a:latin typeface="Arial"/>
              </a:rPr>
              <a:t>Titre</a:t>
            </a:r>
            <a:endParaRPr b="0" lang="fr-FR" sz="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 idx="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" name="Image 2" descr=""/>
          <p:cNvPicPr/>
          <p:nvPr/>
        </p:nvPicPr>
        <p:blipFill>
          <a:blip r:embed="rId3"/>
          <a:stretch/>
        </p:blipFill>
        <p:spPr>
          <a:xfrm>
            <a:off x="180000" y="0"/>
            <a:ext cx="1882440" cy="1547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" descr=""/>
          <p:cNvPicPr/>
          <p:nvPr/>
        </p:nvPicPr>
        <p:blipFill>
          <a:blip r:embed="rId2"/>
          <a:stretch/>
        </p:blipFill>
        <p:spPr>
          <a:xfrm>
            <a:off x="107640" y="78480"/>
            <a:ext cx="1090800" cy="895680"/>
          </a:xfrm>
          <a:prstGeom prst="rect">
            <a:avLst/>
          </a:prstGeom>
          <a:ln w="0">
            <a:noFill/>
          </a:ln>
        </p:spPr>
      </p:pic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255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25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dt" idx="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ftr" idx="3"/>
          </p:nvPr>
        </p:nvSpPr>
        <p:spPr>
          <a:xfrm>
            <a:off x="360000" y="4783680"/>
            <a:ext cx="5903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fr-FR" sz="18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&lt;pied de page&gt;</a:t>
            </a:r>
            <a:endParaRPr b="0" lang="fr-FR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sldNum" idx="4"/>
          </p:nvPr>
        </p:nvSpPr>
        <p:spPr>
          <a:xfrm>
            <a:off x="6264000" y="4783680"/>
            <a:ext cx="1349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fr-FR" sz="18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EB7C5DE9-F268-4DF5-BF8F-70C2900801A9}" type="slidenum">
              <a:rPr b="0" lang="fr-FR" sz="1800" spc="-1" strike="noStrike">
                <a:solidFill>
                  <a:srgbClr val="000000"/>
                </a:solidFill>
                <a:latin typeface="Arial"/>
              </a:rPr>
              <a:t>&lt;numéro&gt;</a:t>
            </a:fld>
            <a:endParaRPr b="0" lang="fr-FR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08000" indent="-108000" algn="r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750" spc="-1" strike="noStrike">
                <a:solidFill>
                  <a:srgbClr val="000000"/>
                </a:solidFill>
                <a:latin typeface="Arial"/>
              </a:rPr>
              <a:t>Titre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1" marL="108000" indent="-108000" algn="r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Sous-titre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360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252000" indent="-72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  <a:p>
            <a:pPr lvl="2" marL="43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3" marL="61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4" marL="828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 type="body"/>
          </p:nvPr>
        </p:nvSpPr>
        <p:spPr>
          <a:xfrm>
            <a:off x="3312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252000" indent="-72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  <a:p>
            <a:pPr lvl="2" marL="43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3" marL="61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4" marL="828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8"/>
          <p:cNvSpPr>
            <a:spLocks noGrp="1"/>
          </p:cNvSpPr>
          <p:nvPr>
            <p:ph type="body"/>
          </p:nvPr>
        </p:nvSpPr>
        <p:spPr>
          <a:xfrm>
            <a:off x="6264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pc="-1" strike="noStrike">
                <a:solidFill>
                  <a:srgbClr val="000000"/>
                </a:solidFill>
                <a:latin typeface="Arial"/>
              </a:rPr>
              <a:t>Texte de niveau 1</a:t>
            </a: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  <a:p>
            <a:pPr lvl="1" marL="252000" indent="-72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pc="-1" strike="noStrike">
                <a:solidFill>
                  <a:srgbClr val="000000"/>
                </a:solidFill>
                <a:latin typeface="Arial"/>
              </a:rPr>
              <a:t>Texte de niveau 2</a:t>
            </a:r>
            <a:endParaRPr b="0" lang="fr-FR" sz="950" spc="-1" strike="noStrike">
              <a:solidFill>
                <a:srgbClr val="000000"/>
              </a:solidFill>
              <a:latin typeface="Arial"/>
            </a:endParaRPr>
          </a:p>
          <a:p>
            <a:pPr lvl="2" marL="43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pc="-1" strike="noStrike">
                <a:solidFill>
                  <a:srgbClr val="000000"/>
                </a:solidFill>
                <a:latin typeface="Arial"/>
              </a:rPr>
              <a:t>Texte de niveau 3</a:t>
            </a:r>
            <a:endParaRPr b="0" lang="fr-FR" sz="850" spc="-1" strike="noStrike">
              <a:solidFill>
                <a:srgbClr val="000000"/>
              </a:solidFill>
              <a:latin typeface="Arial"/>
            </a:endParaRPr>
          </a:p>
          <a:p>
            <a:pPr lvl="3" marL="612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pc="-1" strike="noStrike">
                <a:solidFill>
                  <a:srgbClr val="000000"/>
                </a:solidFill>
                <a:latin typeface="Arial"/>
              </a:rPr>
              <a:t>Texte de niveau 4</a:t>
            </a:r>
            <a:endParaRPr b="0" lang="fr-FR" sz="750" spc="-1" strike="noStrike">
              <a:solidFill>
                <a:srgbClr val="000000"/>
              </a:solidFill>
              <a:latin typeface="Arial"/>
            </a:endParaRPr>
          </a:p>
          <a:p>
            <a:pPr lvl="4" marL="828000" indent="-720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pc="-1" strike="noStrike">
                <a:solidFill>
                  <a:srgbClr val="000000"/>
                </a:solidFill>
                <a:latin typeface="Arial"/>
              </a:rPr>
              <a:t>Texte de niveau 5</a:t>
            </a:r>
            <a:endParaRPr b="0" lang="fr-FR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 4" descr=""/>
          <p:cNvPicPr/>
          <p:nvPr/>
        </p:nvPicPr>
        <p:blipFill>
          <a:blip r:embed="rId2"/>
          <a:stretch/>
        </p:blipFill>
        <p:spPr>
          <a:xfrm>
            <a:off x="107640" y="78480"/>
            <a:ext cx="1090800" cy="895680"/>
          </a:xfrm>
          <a:prstGeom prst="rect">
            <a:avLst/>
          </a:prstGeom>
          <a:ln w="0">
            <a:noFill/>
          </a:ln>
        </p:spPr>
      </p:pic>
      <p:sp>
        <p:nvSpPr>
          <p:cNvPr id="87" name="PlaceHolder 1"/>
          <p:cNvSpPr>
            <a:spLocks noGrp="1"/>
          </p:cNvSpPr>
          <p:nvPr>
            <p:ph type="dt" idx="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&lt;date/heure&gt;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16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6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7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1" lang="fr-FR" sz="100" spc="-1" strike="noStrike">
              <a:solidFill>
                <a:srgbClr val="000000">
                  <a:alpha val="0"/>
                </a:srgbClr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dt" idx="6"/>
          </p:nvPr>
        </p:nvSpPr>
        <p:spPr>
          <a:xfrm>
            <a:off x="7596360" y="477360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" name="Espace réservé du texte 5"/>
          <p:cNvSpPr/>
          <p:nvPr/>
        </p:nvSpPr>
        <p:spPr>
          <a:xfrm>
            <a:off x="1043640" y="1635480"/>
            <a:ext cx="7253640" cy="27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fr-FR" sz="3250" spc="-1" strike="noStrike" cap="all">
                <a:solidFill>
                  <a:srgbClr val="435997"/>
                </a:solidFill>
                <a:latin typeface="Marianne"/>
              </a:rPr>
              <a:t>Service en ligne orientation</a:t>
            </a:r>
            <a:endParaRPr b="0" lang="fr-FR" sz="32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fr-FR" sz="32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fr-FR" sz="2800" spc="-1" strike="noStrike">
                <a:solidFill>
                  <a:srgbClr val="435997"/>
                </a:solidFill>
                <a:latin typeface="Marianne"/>
              </a:rPr>
              <a:t>Comment demander sa voie d’orientation après la 3</a:t>
            </a:r>
            <a:r>
              <a:rPr b="1" lang="fr-FR" sz="28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r>
              <a:rPr b="1" lang="fr-FR" sz="2800" spc="-1" strike="noStrike">
                <a:solidFill>
                  <a:srgbClr val="435997"/>
                </a:solidFill>
                <a:latin typeface="Marianne"/>
              </a:rPr>
              <a:t>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i="1" lang="fr-FR" sz="2800" spc="-1" strike="noStrike">
                <a:solidFill>
                  <a:srgbClr val="435997"/>
                </a:solidFill>
                <a:latin typeface="Marianne"/>
              </a:rPr>
              <a:t>Dialogue avec le conseil de classe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1800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499"/>
              </a:spcAft>
              <a:tabLst>
                <a:tab algn="l" pos="0"/>
              </a:tabLst>
            </a:pPr>
            <a:endParaRPr b="0" lang="fr-FR" sz="10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age 3" descr=""/>
          <p:cNvPicPr/>
          <p:nvPr/>
        </p:nvPicPr>
        <p:blipFill>
          <a:blip r:embed="rId1"/>
          <a:stretch/>
        </p:blipFill>
        <p:spPr>
          <a:xfrm>
            <a:off x="1510200" y="311400"/>
            <a:ext cx="6600600" cy="4175640"/>
          </a:xfrm>
          <a:prstGeom prst="rect">
            <a:avLst/>
          </a:prstGeom>
          <a:ln w="0">
            <a:noFill/>
          </a:ln>
        </p:spPr>
      </p:pic>
      <p:sp>
        <p:nvSpPr>
          <p:cNvPr id="157" name="PlaceHolder 1"/>
          <p:cNvSpPr>
            <a:spLocks noGrp="1"/>
          </p:cNvSpPr>
          <p:nvPr>
            <p:ph type="dt" idx="1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8" name="Rectangle 6"/>
          <p:cNvSpPr/>
          <p:nvPr/>
        </p:nvSpPr>
        <p:spPr>
          <a:xfrm>
            <a:off x="4212000" y="80640"/>
            <a:ext cx="4571640" cy="45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title"/>
          </p:nvPr>
        </p:nvSpPr>
        <p:spPr>
          <a:xfrm>
            <a:off x="251640" y="4394160"/>
            <a:ext cx="8215560" cy="64764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étapes sont présentées avec des conseils pour s’informer sur les établissements et les formations envisagées après la 3</a:t>
            </a:r>
            <a:r>
              <a:rPr b="1" lang="fr-FR" sz="1400" spc="-1" strike="noStrike" baseline="30000">
                <a:solidFill>
                  <a:srgbClr val="00006d"/>
                </a:solidFill>
                <a:latin typeface="Marianne"/>
              </a:rPr>
              <a:t>e</a:t>
            </a: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Image 2" descr=""/>
          <p:cNvPicPr/>
          <p:nvPr/>
        </p:nvPicPr>
        <p:blipFill>
          <a:blip r:embed="rId1"/>
          <a:stretch/>
        </p:blipFill>
        <p:spPr>
          <a:xfrm>
            <a:off x="2339640" y="357840"/>
            <a:ext cx="5589720" cy="4607640"/>
          </a:xfrm>
          <a:prstGeom prst="rect">
            <a:avLst/>
          </a:prstGeom>
          <a:ln w="0">
            <a:noFill/>
          </a:ln>
        </p:spPr>
      </p:pic>
      <p:sp>
        <p:nvSpPr>
          <p:cNvPr id="161" name="PlaceHolder 1"/>
          <p:cNvSpPr>
            <a:spLocks noGrp="1"/>
          </p:cNvSpPr>
          <p:nvPr>
            <p:ph type="dt" idx="1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2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title"/>
          </p:nvPr>
        </p:nvSpPr>
        <p:spPr>
          <a:xfrm>
            <a:off x="179640" y="2678400"/>
            <a:ext cx="3384000" cy="93564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bouton + Ajouter un choix ouvre une pop-up qui permet la sélection d’une voie d’orientation.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dt" idx="1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5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2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title"/>
          </p:nvPr>
        </p:nvSpPr>
        <p:spPr>
          <a:xfrm>
            <a:off x="251640" y="4181040"/>
            <a:ext cx="8680680" cy="93564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7" name="Image 3" descr=""/>
          <p:cNvPicPr/>
          <p:nvPr/>
        </p:nvPicPr>
        <p:blipFill>
          <a:blip r:embed="rId1"/>
          <a:stretch/>
        </p:blipFill>
        <p:spPr>
          <a:xfrm>
            <a:off x="755640" y="761040"/>
            <a:ext cx="7824240" cy="341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dt" idx="1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9" name="ZoneTexte 5"/>
          <p:cNvSpPr/>
          <p:nvPr/>
        </p:nvSpPr>
        <p:spPr>
          <a:xfrm>
            <a:off x="0" y="1484640"/>
            <a:ext cx="9143640" cy="45997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Valider les demandes d’orientation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 2" descr=""/>
          <p:cNvPicPr/>
          <p:nvPr/>
        </p:nvPicPr>
        <p:blipFill>
          <a:blip r:embed="rId1"/>
          <a:stretch/>
        </p:blipFill>
        <p:spPr>
          <a:xfrm>
            <a:off x="2934720" y="357840"/>
            <a:ext cx="4665600" cy="4715640"/>
          </a:xfrm>
          <a:prstGeom prst="rect">
            <a:avLst/>
          </a:prstGeom>
          <a:ln w="0">
            <a:noFill/>
          </a:ln>
        </p:spPr>
      </p:pic>
      <p:sp>
        <p:nvSpPr>
          <p:cNvPr id="171" name="PlaceHolder 1"/>
          <p:cNvSpPr>
            <a:spLocks noGrp="1"/>
          </p:cNvSpPr>
          <p:nvPr>
            <p:ph type="dt" idx="1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2" name="Rectangle 6"/>
          <p:cNvSpPr/>
          <p:nvPr/>
        </p:nvSpPr>
        <p:spPr>
          <a:xfrm>
            <a:off x="4212000" y="80640"/>
            <a:ext cx="453600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title"/>
          </p:nvPr>
        </p:nvSpPr>
        <p:spPr>
          <a:xfrm>
            <a:off x="323640" y="2283840"/>
            <a:ext cx="3240000" cy="100764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validés sont transmis automatiquement à l’établissement pour le conseil de classe.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Image 2" descr=""/>
          <p:cNvPicPr/>
          <p:nvPr/>
        </p:nvPicPr>
        <p:blipFill>
          <a:blip r:embed="rId1"/>
          <a:stretch/>
        </p:blipFill>
        <p:spPr>
          <a:xfrm>
            <a:off x="3420000" y="357840"/>
            <a:ext cx="3873240" cy="4679640"/>
          </a:xfrm>
          <a:prstGeom prst="rect">
            <a:avLst/>
          </a:prstGeom>
          <a:ln w="0">
            <a:noFill/>
          </a:ln>
        </p:spPr>
      </p:pic>
      <p:sp>
        <p:nvSpPr>
          <p:cNvPr id="175" name="PlaceHolder 1"/>
          <p:cNvSpPr>
            <a:spLocks noGrp="1"/>
          </p:cNvSpPr>
          <p:nvPr>
            <p:ph type="dt" idx="2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6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Valider les demandes d’orientation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Rectangle 5"/>
          <p:cNvSpPr/>
          <p:nvPr/>
        </p:nvSpPr>
        <p:spPr>
          <a:xfrm>
            <a:off x="251640" y="1635480"/>
            <a:ext cx="3240000" cy="20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Un courriel avec le récapitulatif des choix validés est transmis à chaque représentant légal.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choix peuvent être modifiés jusqu’à la fermeture du service.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dt" idx="2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9" name="ZoneTexte 7"/>
          <p:cNvSpPr/>
          <p:nvPr/>
        </p:nvSpPr>
        <p:spPr>
          <a:xfrm>
            <a:off x="0" y="1730520"/>
            <a:ext cx="9143640" cy="45997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Répondre aux propositions d’orientation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 2" descr=""/>
          <p:cNvPicPr/>
          <p:nvPr/>
        </p:nvPicPr>
        <p:blipFill>
          <a:blip r:embed="rId1"/>
          <a:stretch/>
        </p:blipFill>
        <p:spPr>
          <a:xfrm>
            <a:off x="1403640" y="322200"/>
            <a:ext cx="6692400" cy="4283640"/>
          </a:xfrm>
          <a:prstGeom prst="rect">
            <a:avLst/>
          </a:prstGeom>
          <a:ln w="0">
            <a:noFill/>
          </a:ln>
        </p:spPr>
      </p:pic>
      <p:sp>
        <p:nvSpPr>
          <p:cNvPr id="181" name="PlaceHolder 1"/>
          <p:cNvSpPr>
            <a:spLocks noGrp="1"/>
          </p:cNvSpPr>
          <p:nvPr>
            <p:ph type="dt" idx="2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2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Répondre aux propositions d’orientation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tangle 7"/>
          <p:cNvSpPr/>
          <p:nvPr/>
        </p:nvSpPr>
        <p:spPr>
          <a:xfrm>
            <a:off x="179640" y="4578840"/>
            <a:ext cx="828072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L’un ou l’autre des représentants légaux peut répondre aux propositions du conseil de classe.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dt" idx="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XX/XX/XXXX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" name="ZoneTexte 14"/>
          <p:cNvSpPr/>
          <p:nvPr/>
        </p:nvSpPr>
        <p:spPr>
          <a:xfrm>
            <a:off x="-20880" y="1412640"/>
            <a:ext cx="9143640" cy="618444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Se connecter au service en ligne Orientation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ffff"/>
                </a:solidFill>
                <a:latin typeface="Marianne"/>
              </a:rPr>
              <a:t>Compatible avec tous types de supports, tablettes,    smartphones, ordinateurs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400" spc="-1" strike="noStrike">
                <a:solidFill>
                  <a:srgbClr val="ffffff"/>
                </a:solidFill>
                <a:latin typeface="Marianne"/>
              </a:rPr>
              <a:t>Accès avec l’adresse unique teleservices.education.gouv.fr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dt" idx="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Rectangle 8"/>
          <p:cNvSpPr/>
          <p:nvPr/>
        </p:nvSpPr>
        <p:spPr>
          <a:xfrm>
            <a:off x="323640" y="3812040"/>
            <a:ext cx="874800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compte du représentant légal permet de formuler les choix et de répondre aux propositions d’orientation.</a:t>
            </a: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compte de l’élève permet de lire ce que le représentant légal a complété.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Image 12" descr=""/>
          <p:cNvPicPr/>
          <p:nvPr/>
        </p:nvPicPr>
        <p:blipFill>
          <a:blip r:embed="rId1"/>
          <a:stretch/>
        </p:blipFill>
        <p:spPr>
          <a:xfrm>
            <a:off x="1428120" y="379800"/>
            <a:ext cx="6539040" cy="320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 2" descr=""/>
          <p:cNvPicPr/>
          <p:nvPr/>
        </p:nvPicPr>
        <p:blipFill>
          <a:blip r:embed="rId1"/>
          <a:stretch/>
        </p:blipFill>
        <p:spPr>
          <a:xfrm>
            <a:off x="1547640" y="337320"/>
            <a:ext cx="5803560" cy="3852720"/>
          </a:xfrm>
          <a:prstGeom prst="rect">
            <a:avLst/>
          </a:prstGeom>
          <a:ln w="0">
            <a:noFill/>
          </a:ln>
        </p:spPr>
      </p:pic>
      <p:sp>
        <p:nvSpPr>
          <p:cNvPr id="136" name="PlaceHolder 1"/>
          <p:cNvSpPr>
            <a:spLocks noGrp="1"/>
          </p:cNvSpPr>
          <p:nvPr>
            <p:ph type="dt" idx="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Rectangle 5"/>
          <p:cNvSpPr/>
          <p:nvPr/>
        </p:nvSpPr>
        <p:spPr>
          <a:xfrm>
            <a:off x="255240" y="4202640"/>
            <a:ext cx="8388000" cy="87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Se connecter avec mon compte ÉduConnect, l’identifiant et le mot de passe transmis par le chef d’établissement.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 2" descr=""/>
          <p:cNvPicPr/>
          <p:nvPr/>
        </p:nvPicPr>
        <p:blipFill>
          <a:blip r:embed="rId1"/>
          <a:stretch/>
        </p:blipFill>
        <p:spPr>
          <a:xfrm>
            <a:off x="1259640" y="483480"/>
            <a:ext cx="6193080" cy="4607640"/>
          </a:xfrm>
          <a:prstGeom prst="rect">
            <a:avLst/>
          </a:prstGeom>
          <a:ln w="0">
            <a:noFill/>
          </a:ln>
        </p:spPr>
      </p:pic>
      <p:sp>
        <p:nvSpPr>
          <p:cNvPr id="140" name="PlaceHolder 1"/>
          <p:cNvSpPr>
            <a:spLocks noGrp="1"/>
          </p:cNvSpPr>
          <p:nvPr>
            <p:ph type="dt" idx="1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1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Rectangle 5"/>
          <p:cNvSpPr/>
          <p:nvPr/>
        </p:nvSpPr>
        <p:spPr>
          <a:xfrm>
            <a:off x="6952320" y="1942560"/>
            <a:ext cx="186444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Accès aux services en ligne dans le menu Mes services.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Image 3" descr=""/>
          <p:cNvPicPr/>
          <p:nvPr/>
        </p:nvPicPr>
        <p:blipFill>
          <a:blip r:embed="rId1"/>
          <a:stretch/>
        </p:blipFill>
        <p:spPr>
          <a:xfrm>
            <a:off x="1187640" y="555480"/>
            <a:ext cx="7548120" cy="4283640"/>
          </a:xfrm>
          <a:prstGeom prst="rect">
            <a:avLst/>
          </a:prstGeom>
          <a:ln w="0">
            <a:noFill/>
          </a:ln>
        </p:spPr>
      </p:pic>
      <p:sp>
        <p:nvSpPr>
          <p:cNvPr id="144" name="PlaceHolder 1"/>
          <p:cNvSpPr>
            <a:spLocks noGrp="1"/>
          </p:cNvSpPr>
          <p:nvPr>
            <p:ph type="dt" idx="1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5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Rectangle 5"/>
          <p:cNvSpPr/>
          <p:nvPr/>
        </p:nvSpPr>
        <p:spPr>
          <a:xfrm>
            <a:off x="2942280" y="2283840"/>
            <a:ext cx="5256360" cy="126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Sur la page d’accueil de Scolarité services choisir Orientation à partir de la date indiquée par le chef d’établissement.</a:t>
            </a: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Image 8" descr=""/>
          <p:cNvPicPr/>
          <p:nvPr/>
        </p:nvPicPr>
        <p:blipFill>
          <a:blip r:embed="rId1"/>
          <a:stretch/>
        </p:blipFill>
        <p:spPr>
          <a:xfrm>
            <a:off x="1193760" y="463680"/>
            <a:ext cx="3771360" cy="4679640"/>
          </a:xfrm>
          <a:prstGeom prst="rect">
            <a:avLst/>
          </a:prstGeom>
          <a:ln w="0">
            <a:noFill/>
          </a:ln>
        </p:spPr>
      </p:pic>
      <p:sp>
        <p:nvSpPr>
          <p:cNvPr id="148" name="PlaceHolder 1"/>
          <p:cNvSpPr>
            <a:spLocks noGrp="1"/>
          </p:cNvSpPr>
          <p:nvPr>
            <p:ph type="dt" idx="1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9" name="Rectangle 6"/>
          <p:cNvSpPr/>
          <p:nvPr/>
        </p:nvSpPr>
        <p:spPr>
          <a:xfrm>
            <a:off x="4212000" y="80640"/>
            <a:ext cx="457164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200" spc="-1" strike="noStrike">
                <a:solidFill>
                  <a:srgbClr val="435997"/>
                </a:solidFill>
                <a:latin typeface="Marianne"/>
              </a:rPr>
              <a:t>Se connecter au service en ligne Orientation</a:t>
            </a:r>
            <a:endParaRPr b="0" lang="fr-FR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 5"/>
          <p:cNvSpPr/>
          <p:nvPr/>
        </p:nvSpPr>
        <p:spPr>
          <a:xfrm>
            <a:off x="4965840" y="1347480"/>
            <a:ext cx="4067640" cy="219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Les étapes de l’orientation, l’affectation et l’inscription sont présentées pour préparer la rentrée 2024. 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Le bouton activé indique l’étape en cours.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</a:pPr>
            <a:br>
              <a:rPr sz="1400"/>
            </a:br>
            <a:r>
              <a:rPr b="1" lang="fr-FR" sz="1400" spc="-1" strike="noStrike">
                <a:solidFill>
                  <a:srgbClr val="00006d"/>
                </a:solidFill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dt" idx="1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2" name="ZoneTexte 7"/>
          <p:cNvSpPr/>
          <p:nvPr/>
        </p:nvSpPr>
        <p:spPr>
          <a:xfrm>
            <a:off x="0" y="1412640"/>
            <a:ext cx="9143640" cy="54529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ffffff"/>
                </a:solidFill>
                <a:latin typeface="Marianne"/>
              </a:rPr>
              <a:t>Demander sa voie d’orientation après la 3</a:t>
            </a:r>
            <a:r>
              <a:rPr b="1" lang="fr-FR" sz="3200" spc="-1" strike="noStrike" baseline="30000">
                <a:solidFill>
                  <a:srgbClr val="ffffff"/>
                </a:solidFill>
                <a:latin typeface="Marianne"/>
              </a:rPr>
              <a:t>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fr-FR" sz="2400" spc="-1" strike="noStrike">
                <a:solidFill>
                  <a:srgbClr val="ffffff"/>
                </a:solidFill>
                <a:latin typeface="Marianne"/>
              </a:rPr>
              <a:t>Dialogue avec le conseil de classe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dt" idx="1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>
              <a:lnSpc>
                <a:spcPct val="100000"/>
              </a:lnSpc>
              <a:buNone/>
              <a:defRPr b="1" lang="fr-FR" sz="750" spc="-1" strike="noStrike" cap="all">
                <a:solidFill>
                  <a:srgbClr val="435997"/>
                </a:solidFill>
                <a:latin typeface="Marianne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1" lang="fr-FR" sz="750" spc="-1" strike="noStrike" cap="all">
                <a:solidFill>
                  <a:srgbClr val="435997"/>
                </a:solidFill>
                <a:latin typeface="Marianne"/>
              </a:rPr>
              <a:t>2023-2024</a:t>
            </a:r>
            <a:endParaRPr b="0" lang="fr-FR" sz="75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4" name="Rectangle 6"/>
          <p:cNvSpPr/>
          <p:nvPr/>
        </p:nvSpPr>
        <p:spPr>
          <a:xfrm>
            <a:off x="4212000" y="80640"/>
            <a:ext cx="4571640" cy="51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fr-FR" sz="1400" spc="-1" strike="noStrike">
                <a:solidFill>
                  <a:srgbClr val="435997"/>
                </a:solidFill>
                <a:latin typeface="Marianne"/>
              </a:rPr>
              <a:t>Demander sa voie d’orientation après la 3</a:t>
            </a:r>
            <a:r>
              <a:rPr b="1" lang="fr-FR" sz="1400" spc="-1" strike="noStrike" baseline="30000">
                <a:solidFill>
                  <a:srgbClr val="435997"/>
                </a:solidFill>
                <a:latin typeface="Marianne"/>
              </a:rPr>
              <a:t>e</a:t>
            </a: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title"/>
          </p:nvPr>
        </p:nvSpPr>
        <p:spPr>
          <a:xfrm>
            <a:off x="683640" y="1059480"/>
            <a:ext cx="7776360" cy="301716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Un seul des représentants légaux de l’élève peut faire la saisie des choix définitifs.</a:t>
            </a:r>
            <a:br>
              <a:rPr sz="1800"/>
            </a:b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La réponse aux propositions d’orientation du conseil de classe pourra être donnée indifféremment par l’un ou l’autre des représentants légaux.</a:t>
            </a:r>
            <a:br>
              <a:rPr sz="1800"/>
            </a:br>
            <a:br>
              <a:rPr sz="1800"/>
            </a:br>
            <a:br>
              <a:rPr sz="1800"/>
            </a:br>
            <a:r>
              <a:rPr b="1" lang="fr-FR" sz="1800" spc="-1" strike="noStrike">
                <a:solidFill>
                  <a:srgbClr val="00006d"/>
                </a:solidFill>
                <a:latin typeface="Marianne"/>
              </a:rPr>
              <a:t>En cas de difficulté les responsables légaux peuvent s’adresser au chef d’établissement.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Manager>Client</Manager>
  <TotalTime>317</TotalTime>
  <Application>LibreOffice/7.5.9.2$Windows_X86_64 LibreOffice_project/cdeefe45c17511d326101eed8008ac4092f278a9</Application>
  <AppVersion>15.0000</AppVersion>
  <Words>460</Words>
  <Paragraphs>92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2020-03-05T15:21:24Z</dcterms:created>
  <dc:creator>Microsoft Office User</dc:creator>
  <dc:description/>
  <dc:language>fr-FR</dc:language>
  <cp:lastModifiedBy>GERALDINE DEMONT</cp:lastModifiedBy>
  <dcterms:modified xsi:type="dcterms:W3CDTF">2024-02-09T08:37:57Z</dcterms:modified>
  <cp:revision>40</cp:revision>
  <dc:subject>Client</dc:subject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  <property fmtid="{D5CDD505-2E9C-101B-9397-08002B2CF9AE}" pid="3" name="PresentationFormat">
    <vt:lpwstr>Affichage à l'écran (16:9)</vt:lpwstr>
  </property>
  <property fmtid="{D5CDD505-2E9C-101B-9397-08002B2CF9AE}" pid="4" name="Slides">
    <vt:i4>17</vt:i4>
  </property>
</Properties>
</file>